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3" r:id="rId2"/>
  </p:sldMasterIdLst>
  <p:sldIdLst>
    <p:sldId id="291" r:id="rId3"/>
    <p:sldId id="295" r:id="rId4"/>
    <p:sldId id="300" r:id="rId5"/>
  </p:sldIdLst>
  <p:sldSz cx="12192000" cy="6858000"/>
  <p:notesSz cx="6858000" cy="9144000"/>
  <p:embeddedFontLst>
    <p:embeddedFont>
      <p:font typeface="Calibri Light" panose="020F0302020204030204" pitchFamily="34" charset="0"/>
      <p:regular r:id="rId6"/>
      <p:italic r:id="rId7"/>
    </p:embeddedFon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Century Gothic" panose="020B0502020202020204" pitchFamily="34" charset="0"/>
      <p:regular r:id="rId12"/>
      <p:bold r:id="rId13"/>
      <p:italic r:id="rId14"/>
      <p:boldItalic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3393"/>
    <a:srgbClr val="135898"/>
    <a:srgbClr val="0070C0"/>
    <a:srgbClr val="BDC3C7"/>
    <a:srgbClr val="ECF0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75" autoAdjust="0"/>
    <p:restoredTop sz="94660"/>
  </p:normalViewPr>
  <p:slideViewPr>
    <p:cSldViewPr snapToGrid="0" showGuides="1">
      <p:cViewPr varScale="1">
        <p:scale>
          <a:sx n="78" d="100"/>
          <a:sy n="78" d="100"/>
        </p:scale>
        <p:origin x="378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slide" Target="slides/slide3.xml"/><Relationship Id="rId15" Type="http://schemas.openxmlformats.org/officeDocument/2006/relationships/font" Target="fonts/font10.fntdata"/><Relationship Id="rId10" Type="http://schemas.openxmlformats.org/officeDocument/2006/relationships/font" Target="fonts/font5.fntdata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font" Target="fonts/font4.fntdata"/><Relationship Id="rId14" Type="http://schemas.openxmlformats.org/officeDocument/2006/relationships/font" Target="fonts/font9.fntdata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Freeform 15"/>
          <p:cNvSpPr/>
          <p:nvPr/>
        </p:nvSpPr>
        <p:spPr>
          <a:xfrm rot="-1500000">
            <a:off x="7062783" y="-1719461"/>
            <a:ext cx="6125957" cy="9072040"/>
          </a:xfrm>
          <a:custGeom>
            <a:avLst/>
            <a:gdLst>
              <a:gd name="connsiteX0" fmla="*/ 0 w 6125957"/>
              <a:gd name="connsiteY0" fmla="*/ 0 h 9072040"/>
              <a:gd name="connsiteX1" fmla="*/ 6125957 w 6125957"/>
              <a:gd name="connsiteY1" fmla="*/ 2856581 h 9072040"/>
              <a:gd name="connsiteX2" fmla="*/ 3227641 w 6125957"/>
              <a:gd name="connsiteY2" fmla="*/ 9072040 h 9072040"/>
              <a:gd name="connsiteX3" fmla="*/ 0 w 6125957"/>
              <a:gd name="connsiteY3" fmla="*/ 7566966 h 9072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25957" h="9072040">
                <a:moveTo>
                  <a:pt x="0" y="0"/>
                </a:moveTo>
                <a:lnTo>
                  <a:pt x="6125957" y="2856581"/>
                </a:lnTo>
                <a:lnTo>
                  <a:pt x="3227641" y="9072040"/>
                </a:lnTo>
                <a:lnTo>
                  <a:pt x="0" y="7566966"/>
                </a:lnTo>
                <a:close/>
              </a:path>
            </a:pathLst>
          </a:custGeom>
          <a:solidFill>
            <a:srgbClr val="0070C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13"/>
          <p:cNvSpPr/>
          <p:nvPr/>
        </p:nvSpPr>
        <p:spPr>
          <a:xfrm rot="-1500000">
            <a:off x="-909109" y="-889850"/>
            <a:ext cx="7821275" cy="9862580"/>
          </a:xfrm>
          <a:custGeom>
            <a:avLst/>
            <a:gdLst>
              <a:gd name="connsiteX0" fmla="*/ 2898317 w 7821275"/>
              <a:gd name="connsiteY0" fmla="*/ 0 h 9862580"/>
              <a:gd name="connsiteX1" fmla="*/ 7821275 w 7821275"/>
              <a:gd name="connsiteY1" fmla="*/ 2295614 h 9862580"/>
              <a:gd name="connsiteX2" fmla="*/ 7821275 w 7821275"/>
              <a:gd name="connsiteY2" fmla="*/ 9862580 h 9862580"/>
              <a:gd name="connsiteX3" fmla="*/ 0 w 7821275"/>
              <a:gd name="connsiteY3" fmla="*/ 6215460 h 986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1275" h="9862580">
                <a:moveTo>
                  <a:pt x="2898317" y="0"/>
                </a:moveTo>
                <a:lnTo>
                  <a:pt x="7821275" y="2295614"/>
                </a:lnTo>
                <a:lnTo>
                  <a:pt x="7821275" y="9862580"/>
                </a:lnTo>
                <a:lnTo>
                  <a:pt x="0" y="621546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1648725" y="5410199"/>
            <a:ext cx="10543275" cy="274322"/>
            <a:chOff x="1648725" y="5181599"/>
            <a:chExt cx="10543275" cy="274322"/>
          </a:xfrm>
        </p:grpSpPr>
        <p:sp>
          <p:nvSpPr>
            <p:cNvPr id="11" name="Rectangle 10"/>
            <p:cNvSpPr/>
            <p:nvPr userDrawn="1"/>
          </p:nvSpPr>
          <p:spPr>
            <a:xfrm>
              <a:off x="1778000" y="5181599"/>
              <a:ext cx="10414000" cy="2743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Isosceles Triangle 11"/>
            <p:cNvSpPr>
              <a:spLocks noChangeAspect="1"/>
            </p:cNvSpPr>
            <p:nvPr userDrawn="1"/>
          </p:nvSpPr>
          <p:spPr>
            <a:xfrm rot="16200000" flipH="1">
              <a:off x="1576203" y="5254123"/>
              <a:ext cx="274320" cy="129275"/>
            </a:xfrm>
            <a:prstGeom prst="triangle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1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1648725" y="3017674"/>
            <a:ext cx="4739375" cy="2256001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  <a:lvl2pPr>
              <a:defRPr sz="2800">
                <a:solidFill>
                  <a:schemeClr val="bg1"/>
                </a:solidFill>
                <a:latin typeface="Century Gothic" panose="020B0502020202020204" pitchFamily="34" charset="0"/>
              </a:defRPr>
            </a:lvl2pPr>
            <a:lvl3pPr>
              <a:defRPr sz="2400">
                <a:solidFill>
                  <a:schemeClr val="bg1"/>
                </a:solidFill>
                <a:latin typeface="Century Gothic" panose="020B050202020202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896" y="0"/>
            <a:ext cx="3653104" cy="110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204770"/>
      </p:ext>
    </p:extLst>
  </p:cSld>
  <p:clrMapOvr>
    <a:masterClrMapping/>
  </p:clrMapOvr>
  <p:transition spd="med"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570252"/>
      </p:ext>
    </p:extLst>
  </p:cSld>
  <p:clrMapOvr>
    <a:masterClrMapping/>
  </p:clrMapOvr>
  <p:transition spd="med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593889"/>
      </p:ext>
    </p:extLst>
  </p:cSld>
  <p:clrMapOvr>
    <a:masterClrMapping/>
  </p:clrMapOvr>
  <p:transition spd="med">
    <p:pull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151898"/>
      </p:ext>
    </p:extLst>
  </p:cSld>
  <p:clrMapOvr>
    <a:masterClrMapping/>
  </p:clrMapOvr>
  <p:transition spd="med">
    <p:pull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 userDrawn="1"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2846" y="265872"/>
              <a:ext cx="9284568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 userDrawn="1"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5D7E96DA-080B-4784-B9B5-EC4CB0FAE680}" type="datetimeFigureOut">
              <a:rPr lang="en-US" smtClean="0"/>
              <a:pPr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F5751902-701A-4BB3-B7D1-D78D2680F43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656857"/>
      </p:ext>
    </p:extLst>
  </p:cSld>
  <p:clrMapOvr>
    <a:masterClrMapping/>
  </p:clrMapOvr>
  <p:transition spd="med">
    <p:pull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997161"/>
      </p:ext>
    </p:extLst>
  </p:cSld>
  <p:clrMapOvr>
    <a:masterClrMapping/>
  </p:clrMapOvr>
  <p:transition spd="med">
    <p:pull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516092"/>
      </p:ext>
    </p:extLst>
  </p:cSld>
  <p:clrMapOvr>
    <a:masterClrMapping/>
  </p:clrMapOvr>
  <p:transition spd="med">
    <p:pull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06563"/>
      </p:ext>
    </p:extLst>
  </p:cSld>
  <p:clrMapOvr>
    <a:masterClrMapping/>
  </p:clrMapOvr>
  <p:transition spd="med">
    <p:pull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783190"/>
      </p:ext>
    </p:extLst>
  </p:cSld>
  <p:clrMapOvr>
    <a:masterClrMapping/>
  </p:clrMapOvr>
  <p:transition spd="med">
    <p:pull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420836"/>
      </p:ext>
    </p:extLst>
  </p:cSld>
  <p:clrMapOvr>
    <a:masterClrMapping/>
  </p:clrMapOvr>
  <p:transition spd="med">
    <p:pull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270370"/>
      </p:ext>
    </p:extLst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1502" y="265872"/>
              <a:ext cx="9285912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587448"/>
      </p:ext>
    </p:extLst>
  </p:cSld>
  <p:clrMapOvr>
    <a:masterClrMapping/>
  </p:clrMapOvr>
  <p:transition spd="med">
    <p:pull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994547"/>
      </p:ext>
    </p:extLst>
  </p:cSld>
  <p:clrMapOvr>
    <a:masterClrMapping/>
  </p:clrMapOvr>
  <p:transition spd="med">
    <p:pull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012859"/>
      </p:ext>
    </p:extLst>
  </p:cSld>
  <p:clrMapOvr>
    <a:masterClrMapping/>
  </p:clrMapOvr>
  <p:transition spd="med">
    <p:pull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675806"/>
      </p:ext>
    </p:extLst>
  </p:cSld>
  <p:clrMapOvr>
    <a:masterClrMapping/>
  </p:clrMapOvr>
  <p:transition spd="med">
    <p:pull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109672"/>
      </p:ext>
    </p:extLst>
  </p:cSld>
  <p:clrMapOvr>
    <a:masterClrMapping/>
  </p:clrMapOvr>
  <p:transition spd="med">
    <p:pull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038576"/>
      </p:ext>
    </p:extLst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388480"/>
      </p:ext>
    </p:extLst>
  </p:cSld>
  <p:clrMapOvr>
    <a:masterClrMapping/>
  </p:clrMapOvr>
  <p:transition spd="med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92196"/>
      </p:ext>
    </p:extLst>
  </p:cSld>
  <p:clrMapOvr>
    <a:masterClrMapping/>
  </p:clrMapOvr>
  <p:transition spd="med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528872"/>
      </p:ext>
    </p:extLst>
  </p:cSld>
  <p:clrMapOvr>
    <a:masterClrMapping/>
  </p:clrMapOvr>
  <p:transition spd="med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737713"/>
      </p:ext>
    </p:extLst>
  </p:cSld>
  <p:clrMapOvr>
    <a:masterClrMapping/>
  </p:clrMapOvr>
  <p:transition spd="med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90570"/>
      </p:ext>
    </p:extLst>
  </p:cSld>
  <p:clrMapOvr>
    <a:masterClrMapping/>
  </p:clrMapOvr>
  <p:transition spd="med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772663"/>
      </p:ext>
    </p:extLst>
  </p:cSld>
  <p:clrMapOvr>
    <a:masterClrMapping/>
  </p:clrMapOvr>
  <p:transition spd="med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658739"/>
      </p:ext>
    </p:extLst>
  </p:cSld>
  <p:clrMapOvr>
    <a:masterClrMapping/>
  </p:clrMapOvr>
  <p:transition spd="med"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905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B7316A-020E-43DE-865D-5DED88EE0544}" type="datetimeFigureOut">
              <a:rPr lang="en-US" smtClean="0"/>
              <a:t>12/21/2018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643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38" b="30946"/>
          <a:stretch/>
        </p:blipFill>
        <p:spPr>
          <a:xfrm>
            <a:off x="531113" y="1989438"/>
            <a:ext cx="11129774" cy="2879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52772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COUNT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Count function returns the count of an expression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Syntax</a:t>
            </a:r>
          </a:p>
        </p:txBody>
      </p:sp>
      <p:sp>
        <p:nvSpPr>
          <p:cNvPr id="7" name="Rectangle 6"/>
          <p:cNvSpPr/>
          <p:nvPr/>
        </p:nvSpPr>
        <p:spPr>
          <a:xfrm>
            <a:off x="4038600" y="3654448"/>
            <a:ext cx="755203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SELECT "column_name1", </a:t>
            </a:r>
            <a:r>
              <a:rPr lang="en-US" dirty="0" smtClean="0">
                <a:latin typeface="+mj-lt"/>
              </a:rPr>
              <a:t>COUNT ("</a:t>
            </a:r>
            <a:r>
              <a:rPr lang="en-US" dirty="0">
                <a:latin typeface="+mj-lt"/>
              </a:rPr>
              <a:t>column_name2")</a:t>
            </a:r>
          </a:p>
          <a:p>
            <a:r>
              <a:rPr lang="en-US" dirty="0">
                <a:latin typeface="+mj-lt"/>
              </a:rPr>
              <a:t>FROM "</a:t>
            </a:r>
            <a:r>
              <a:rPr lang="en-US" dirty="0" err="1">
                <a:latin typeface="+mj-lt"/>
              </a:rPr>
              <a:t>table_name</a:t>
            </a:r>
            <a:r>
              <a:rPr lang="en-US" dirty="0" smtClean="0">
                <a:latin typeface="+mj-lt"/>
              </a:rPr>
              <a:t>"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2072413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COUNT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Count function returns the count of an expression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Example</a:t>
            </a:r>
          </a:p>
        </p:txBody>
      </p:sp>
      <p:sp>
        <p:nvSpPr>
          <p:cNvPr id="7" name="Rectangle 6"/>
          <p:cNvSpPr/>
          <p:nvPr/>
        </p:nvSpPr>
        <p:spPr>
          <a:xfrm>
            <a:off x="4038600" y="3269727"/>
            <a:ext cx="755203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latin typeface="+mj-lt"/>
              </a:rPr>
              <a:t>SELECT COUNT(*) FROM sales;</a:t>
            </a:r>
          </a:p>
          <a:p>
            <a:endParaRPr lang="en-US" dirty="0">
              <a:latin typeface="+mj-lt"/>
            </a:endParaRPr>
          </a:p>
          <a:p>
            <a:r>
              <a:rPr lang="en-US" dirty="0" smtClean="0">
                <a:latin typeface="+mj-lt"/>
              </a:rPr>
              <a:t>SELECT COUNT (</a:t>
            </a:r>
            <a:r>
              <a:rPr lang="en-US" dirty="0" err="1">
                <a:latin typeface="+mj-lt"/>
              </a:rPr>
              <a:t>order_line</a:t>
            </a:r>
            <a:r>
              <a:rPr lang="en-US" dirty="0">
                <a:latin typeface="+mj-lt"/>
              </a:rPr>
              <a:t>) as "Number of Products Ordered</a:t>
            </a:r>
            <a:r>
              <a:rPr lang="en-US" dirty="0" smtClean="0">
                <a:latin typeface="+mj-lt"/>
              </a:rPr>
              <a:t>",</a:t>
            </a:r>
          </a:p>
          <a:p>
            <a:r>
              <a:rPr lang="en-US" dirty="0" smtClean="0">
                <a:latin typeface="+mj-lt"/>
              </a:rPr>
              <a:t> COUNT (DISTINCT </a:t>
            </a:r>
            <a:r>
              <a:rPr lang="en-US" dirty="0" err="1">
                <a:latin typeface="+mj-lt"/>
              </a:rPr>
              <a:t>order_id</a:t>
            </a:r>
            <a:r>
              <a:rPr lang="en-US" dirty="0">
                <a:latin typeface="+mj-lt"/>
              </a:rPr>
              <a:t>) </a:t>
            </a:r>
            <a:r>
              <a:rPr lang="en-US" dirty="0" smtClean="0">
                <a:latin typeface="+mj-lt"/>
              </a:rPr>
              <a:t>AS </a:t>
            </a:r>
            <a:r>
              <a:rPr lang="en-US" dirty="0">
                <a:latin typeface="+mj-lt"/>
              </a:rPr>
              <a:t>"Number of Orders" </a:t>
            </a:r>
          </a:p>
          <a:p>
            <a:r>
              <a:rPr lang="en-US" dirty="0" smtClean="0">
                <a:latin typeface="+mj-lt"/>
              </a:rPr>
              <a:t>FROM </a:t>
            </a:r>
            <a:r>
              <a:rPr lang="en-US" dirty="0">
                <a:latin typeface="+mj-lt"/>
              </a:rPr>
              <a:t>sales </a:t>
            </a:r>
            <a:r>
              <a:rPr lang="en-US" dirty="0" smtClean="0">
                <a:latin typeface="+mj-lt"/>
              </a:rPr>
              <a:t>WHERE </a:t>
            </a:r>
            <a:r>
              <a:rPr lang="en-US" dirty="0" err="1">
                <a:latin typeface="+mj-lt"/>
              </a:rPr>
              <a:t>customer_id</a:t>
            </a:r>
            <a:r>
              <a:rPr lang="en-US" dirty="0">
                <a:latin typeface="+mj-lt"/>
              </a:rPr>
              <a:t> = 'CG-12520</a:t>
            </a:r>
            <a:r>
              <a:rPr lang="en-US" dirty="0" smtClean="0">
                <a:latin typeface="+mj-lt"/>
              </a:rPr>
              <a:t>';</a:t>
            </a:r>
          </a:p>
        </p:txBody>
      </p:sp>
    </p:spTree>
    <p:extLst>
      <p:ext uri="{BB962C8B-B14F-4D97-AF65-F5344CB8AC3E}">
        <p14:creationId xmlns:p14="http://schemas.microsoft.com/office/powerpoint/2010/main" val="138550219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plat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98E5E3AF-DFD5-4439-A20E-53DB0E246083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65C77357-C672-4542-A3FE-FD6AB35C42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Template_v01</Template>
  <TotalTime>3989</TotalTime>
  <Words>73</Words>
  <Application>Microsoft Office PowerPoint</Application>
  <PresentationFormat>Widescreen</PresentationFormat>
  <Paragraphs>15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Calibri Light</vt:lpstr>
      <vt:lpstr>Calibri</vt:lpstr>
      <vt:lpstr>Century Gothic</vt:lpstr>
      <vt:lpstr>Arial</vt:lpstr>
      <vt:lpstr>Template</vt:lpstr>
      <vt:lpstr>Custom Design</vt:lpstr>
      <vt:lpstr>PowerPoint Presentation</vt:lpstr>
      <vt:lpstr>COUNT</vt:lpstr>
      <vt:lpstr>COUNT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Start-tech academy(Pukhraj Parikh, Abhishek Bansal)</dc:creator>
  <cp:lastModifiedBy>Pukhraj Parikh</cp:lastModifiedBy>
  <cp:revision>87</cp:revision>
  <dcterms:created xsi:type="dcterms:W3CDTF">2018-09-26T08:50:40Z</dcterms:created>
  <dcterms:modified xsi:type="dcterms:W3CDTF">2018-12-21T08:16:44Z</dcterms:modified>
</cp:coreProperties>
</file>